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9"/>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17" r:id="rId50"/>
    <p:sldId id="405" r:id="rId51"/>
    <p:sldId id="407" r:id="rId52"/>
    <p:sldId id="398" r:id="rId53"/>
    <p:sldId id="399" r:id="rId54"/>
    <p:sldId id="400" r:id="rId55"/>
    <p:sldId id="401" r:id="rId56"/>
    <p:sldId id="402" r:id="rId57"/>
    <p:sldId id="403"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4660"/>
  </p:normalViewPr>
  <p:slideViewPr>
    <p:cSldViewPr snapToGrid="0">
      <p:cViewPr varScale="1">
        <p:scale>
          <a:sx n="128" d="100"/>
          <a:sy n="128" d="100"/>
        </p:scale>
        <p:origin x="196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2023/11/17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8" name="図 7">
            <a:extLst>
              <a:ext uri="{FF2B5EF4-FFF2-40B4-BE49-F238E27FC236}">
                <a16:creationId xmlns:a16="http://schemas.microsoft.com/office/drawing/2014/main" id="{6A3157A1-DA66-47F9-9DA8-AE056AF0CE79}"/>
              </a:ext>
            </a:extLst>
          </p:cNvPr>
          <p:cNvPicPr>
            <a:picLocks noChangeAspect="1"/>
          </p:cNvPicPr>
          <p:nvPr/>
        </p:nvPicPr>
        <p:blipFill>
          <a:blip r:embed="rId2"/>
          <a:stretch>
            <a:fillRect/>
          </a:stretch>
        </p:blipFill>
        <p:spPr>
          <a:xfrm>
            <a:off x="323528" y="1772816"/>
            <a:ext cx="7920880" cy="4798426"/>
          </a:xfrm>
          <a:prstGeom prst="rect">
            <a:avLst/>
          </a:prstGeom>
        </p:spPr>
      </p:pic>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4455066" cy="369332"/>
          </a:xfrm>
          <a:prstGeom prst="rect">
            <a:avLst/>
          </a:prstGeom>
          <a:noFill/>
        </p:spPr>
        <p:txBody>
          <a:bodyPr wrap="none" rtlCol="0">
            <a:spAutoFit/>
          </a:bodyPr>
          <a:lstStyle/>
          <a:p>
            <a:r>
              <a:rPr kumimoji="1" lang="en-US" altLang="ja-JP" dirty="0"/>
              <a:t>GitHub</a:t>
            </a:r>
            <a:r>
              <a:rPr kumimoji="1" lang="ja-JP" altLang="en-US" dirty="0"/>
              <a:t>にアクセスして「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4778594" y="1381418"/>
            <a:ext cx="3141778"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4" name="図 3">
            <a:extLst>
              <a:ext uri="{FF2B5EF4-FFF2-40B4-BE49-F238E27FC236}">
                <a16:creationId xmlns:a16="http://schemas.microsoft.com/office/drawing/2014/main" id="{6B00CF13-C948-4B57-A8B7-FDA6290FCCD0}"/>
              </a:ext>
            </a:extLst>
          </p:cNvPr>
          <p:cNvPicPr>
            <a:picLocks noChangeAspect="1"/>
          </p:cNvPicPr>
          <p:nvPr/>
        </p:nvPicPr>
        <p:blipFill>
          <a:blip r:embed="rId2"/>
          <a:stretch>
            <a:fillRect/>
          </a:stretch>
        </p:blipFill>
        <p:spPr>
          <a:xfrm>
            <a:off x="395536" y="2924944"/>
            <a:ext cx="8100392" cy="2380811"/>
          </a:xfrm>
          <a:prstGeom prst="rect">
            <a:avLst/>
          </a:prstGeom>
        </p:spPr>
      </p:pic>
      <p:sp>
        <p:nvSpPr>
          <p:cNvPr id="5" name="テキスト ボックス 4">
            <a:extLst>
              <a:ext uri="{FF2B5EF4-FFF2-40B4-BE49-F238E27FC236}">
                <a16:creationId xmlns:a16="http://schemas.microsoft.com/office/drawing/2014/main" id="{111552F1-F97B-4F1A-A5C1-DB9A19AFDB2A}"/>
              </a:ext>
            </a:extLst>
          </p:cNvPr>
          <p:cNvSpPr txBox="1"/>
          <p:nvPr/>
        </p:nvSpPr>
        <p:spPr>
          <a:xfrm>
            <a:off x="323528" y="1052736"/>
            <a:ext cx="8186857" cy="175432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メールアドレス</a:t>
            </a:r>
            <a:endParaRPr kumimoji="1" lang="en-US" altLang="ja-JP" dirty="0"/>
          </a:p>
          <a:p>
            <a:pPr marL="285750" indent="-285750">
              <a:buFont typeface="Arial" panose="020B0604020202020204" pitchFamily="34" charset="0"/>
              <a:buChar char="•"/>
            </a:pPr>
            <a:r>
              <a:rPr lang="ja-JP" altLang="en-US" dirty="0"/>
              <a:t>パスワード</a:t>
            </a:r>
            <a:endParaRPr lang="en-US" altLang="ja-JP" dirty="0"/>
          </a:p>
          <a:p>
            <a:pPr marL="285750" indent="-285750">
              <a:buFont typeface="Arial" panose="020B0604020202020204" pitchFamily="34" charset="0"/>
              <a:buChar char="•"/>
            </a:pPr>
            <a:r>
              <a:rPr kumimoji="1" lang="ja-JP" altLang="en-US" dirty="0"/>
              <a:t>アカウント</a:t>
            </a:r>
            <a:r>
              <a:rPr lang="ja-JP" altLang="en-US" dirty="0"/>
              <a:t>名</a:t>
            </a:r>
            <a:endParaRPr lang="en-US" altLang="ja-JP" dirty="0"/>
          </a:p>
          <a:p>
            <a:r>
              <a:rPr lang="ja-JP" altLang="en-US" dirty="0"/>
              <a:t>等を聞かれるので、順番に答える</a:t>
            </a:r>
            <a:endParaRPr lang="en-US" altLang="ja-JP" dirty="0"/>
          </a:p>
          <a:p>
            <a:r>
              <a:rPr lang="ja-JP" altLang="en-US" dirty="0"/>
              <a:t>「製品のアップデート情報をメールで受け取るか」については「</a:t>
            </a:r>
            <a:r>
              <a:rPr lang="en-US" altLang="ja-JP" dirty="0"/>
              <a:t>n</a:t>
            </a:r>
            <a:r>
              <a:rPr lang="ja-JP" altLang="en-US" dirty="0"/>
              <a:t>」でＯＫ</a:t>
            </a:r>
            <a:endParaRPr lang="en-US" altLang="ja-JP" dirty="0"/>
          </a:p>
          <a:p>
            <a:r>
              <a:rPr lang="ja-JP" altLang="en-US" dirty="0"/>
              <a:t>ロボットでないこと</a:t>
            </a:r>
            <a:r>
              <a:rPr lang="ja-JP" altLang="en-US"/>
              <a:t>の認証</a:t>
            </a:r>
            <a:r>
              <a:rPr lang="en-US" altLang="ja-JP" dirty="0"/>
              <a:t>(</a:t>
            </a:r>
            <a:r>
              <a:rPr lang="ja-JP" altLang="en-US"/>
              <a:t>もしあれば</a:t>
            </a:r>
            <a:r>
              <a:rPr lang="en-US" altLang="ja-JP" dirty="0"/>
              <a:t>)</a:t>
            </a:r>
            <a:r>
              <a:rPr lang="ja-JP" altLang="en-US"/>
              <a:t>を</a:t>
            </a:r>
            <a:r>
              <a:rPr lang="ja-JP" altLang="en-US" dirty="0"/>
              <a:t>実行</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395536" y="5949280"/>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3" name="テキスト ボックス 2">
            <a:extLst>
              <a:ext uri="{FF2B5EF4-FFF2-40B4-BE49-F238E27FC236}">
                <a16:creationId xmlns:a16="http://schemas.microsoft.com/office/drawing/2014/main" id="{B55E00BC-E5F4-1BE3-C8E2-DEA03C2D2806}"/>
              </a:ext>
            </a:extLst>
          </p:cNvPr>
          <p:cNvSpPr txBox="1"/>
          <p:nvPr/>
        </p:nvSpPr>
        <p:spPr>
          <a:xfrm>
            <a:off x="251520" y="5445224"/>
            <a:ext cx="8494633" cy="369332"/>
          </a:xfrm>
          <a:prstGeom prst="rect">
            <a:avLst/>
          </a:prstGeom>
          <a:noFill/>
        </p:spPr>
        <p:txBody>
          <a:bodyPr wrap="none" rtlCol="0">
            <a:spAutoFit/>
          </a:bodyPr>
          <a:lstStyle/>
          <a:p>
            <a:r>
              <a:rPr lang="ja-JP" altLang="en-US" dirty="0"/>
              <a:t>最後に登録のためのコードがメールで送られるので、それを入力すれば登録完了</a:t>
            </a:r>
            <a:endParaRPr lang="en-US" altLang="ja-JP"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1883849" cy="830997"/>
          </a:xfrm>
          <a:prstGeom prst="rect">
            <a:avLst/>
          </a:prstGeom>
          <a:noFill/>
          <a:ln>
            <a:solidFill>
              <a:schemeClr val="tx1"/>
            </a:solidFill>
          </a:ln>
        </p:spPr>
        <p:txBody>
          <a:bodyPr wrap="none" rtlCol="0">
            <a:spAutoFit/>
          </a:bodyPr>
          <a:lstStyle/>
          <a:p>
            <a:r>
              <a:rPr kumimoji="1" lang="en-US" altLang="ja-JP" sz="2400" dirty="0">
                <a:latin typeface="Consolas" panose="020B0609020204030204" pitchFamily="49" charset="0"/>
              </a:rPr>
              <a:t>cd</a:t>
            </a:r>
          </a:p>
          <a:p>
            <a:r>
              <a:rPr lang="en-US" altLang="ja-JP" sz="2400" dirty="0" err="1">
                <a:latin typeface="Consolas" panose="020B0609020204030204" pitchFamily="49" charset="0"/>
              </a:rPr>
              <a:t>ssh</a:t>
            </a:r>
            <a:r>
              <a:rPr lang="en-US" altLang="ja-JP" sz="2400" dirty="0">
                <a:latin typeface="Consolas" panose="020B0609020204030204" pitchFamily="49" charset="0"/>
              </a:rPr>
              <a:t>-keygen</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2555776" y="2204864"/>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023076"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a:t>
            </a:r>
            <a:r>
              <a:rPr kumimoji="1" lang="en-US" altLang="ja-JP" dirty="0" err="1">
                <a:latin typeface="Consolas" panose="020B0609020204030204" pitchFamily="49" charset="0"/>
              </a:rPr>
              <a:t>rsa</a:t>
            </a:r>
            <a:r>
              <a:rPr kumimoji="1" lang="en-US" altLang="ja-JP" dirty="0">
                <a:latin typeface="Consolas" panose="020B0609020204030204" pitchFamily="49" charset="0"/>
              </a:rPr>
              <a:t> key pair.</a:t>
            </a:r>
          </a:p>
          <a:p>
            <a:r>
              <a:rPr kumimoji="1" lang="en-US" altLang="ja-JP" dirty="0">
                <a:latin typeface="Consolas" panose="020B0609020204030204" pitchFamily="49" charset="0"/>
              </a:rPr>
              <a:t>Enter file in which to save the key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r>
              <a:rPr kumimoji="1" lang="en-US" altLang="ja-JP" dirty="0" err="1">
                <a:latin typeface="Consolas" panose="020B0609020204030204" pitchFamily="49" charset="0"/>
              </a:rPr>
              <a:t>id_rsa</a:t>
            </a:r>
            <a:r>
              <a:rPr kumimoji="1" lang="en-US" altLang="ja-JP" dirty="0">
                <a:latin typeface="Consolas" panose="020B0609020204030204" pitchFamily="49" charset="0"/>
              </a:rPr>
              <a:t>):</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539552" y="5253007"/>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a:t>
            </a:r>
            <a:r>
              <a:rPr kumimoji="1" lang="en-US" altLang="ja-JP" dirty="0" err="1"/>
              <a:t>ssh</a:t>
            </a:r>
            <a:r>
              <a:rPr kumimoji="1" lang="en-US" altLang="ja-JP" dirty="0"/>
              <a:t>/</a:t>
            </a:r>
            <a:r>
              <a:rPr kumimoji="1" lang="en-US" altLang="ja-JP" dirty="0" err="1"/>
              <a:t>id_rsa</a:t>
            </a:r>
            <a:r>
              <a:rPr kumimoji="1" lang="ja-JP" altLang="en-US" dirty="0"/>
              <a:t>」と入力すること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1109082" y="5656643"/>
            <a:ext cx="944489" cy="369332"/>
          </a:xfrm>
          <a:prstGeom prst="rect">
            <a:avLst/>
          </a:prstGeom>
          <a:noFill/>
        </p:spPr>
        <p:txBody>
          <a:bodyPr wrap="none" rtlCol="0">
            <a:spAutoFit/>
          </a:bodyPr>
          <a:lstStyle/>
          <a:p>
            <a:r>
              <a:rPr kumimoji="1" lang="en-US" altLang="ja-JP" dirty="0" err="1">
                <a:latin typeface="Consolas" panose="020B0609020204030204" pitchFamily="49" charset="0"/>
              </a:rPr>
              <a:t>id_rsa</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451038" cy="369332"/>
          </a:xfrm>
          <a:prstGeom prst="rect">
            <a:avLst/>
          </a:prstGeom>
          <a:noFill/>
        </p:spPr>
        <p:txBody>
          <a:bodyPr wrap="none" rtlCol="0">
            <a:spAutoFit/>
          </a:bodyPr>
          <a:lstStyle/>
          <a:p>
            <a:r>
              <a:rPr kumimoji="1" lang="en-US" altLang="ja-JP" dirty="0">
                <a:latin typeface="Consolas" panose="020B0609020204030204" pitchFamily="49" charset="0"/>
              </a:rPr>
              <a:t>id_rsa.pub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322838"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a:t>
            </a:r>
            <a:r>
              <a:rPr kumimoji="1" lang="en-US" altLang="ja-JP" sz="2000" dirty="0" err="1"/>
              <a:t>id_rsa</a:t>
            </a:r>
            <a:r>
              <a:rPr kumimoji="1" lang="en-US" altLang="ja-JP" sz="2000" dirty="0"/>
              <a:t>)</a:t>
            </a:r>
            <a:r>
              <a:rPr kumimoji="1" lang="ja-JP" altLang="en-US" sz="2000" dirty="0"/>
              <a:t>と公開鍵</a:t>
            </a:r>
            <a:r>
              <a:rPr kumimoji="1" lang="en-US" altLang="ja-JP" sz="2000" dirty="0"/>
              <a:t>(id_rsa.pub)</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27F8151-2702-43C1-ADA6-87D8435F6E80}"/>
              </a:ext>
            </a:extLst>
          </p:cNvPr>
          <p:cNvPicPr>
            <a:picLocks noChangeAspect="1"/>
          </p:cNvPicPr>
          <p:nvPr/>
        </p:nvPicPr>
        <p:blipFill>
          <a:blip r:embed="rId2"/>
          <a:stretch>
            <a:fillRect/>
          </a:stretch>
        </p:blipFill>
        <p:spPr>
          <a:xfrm>
            <a:off x="251520" y="1268760"/>
            <a:ext cx="8748464" cy="3877246"/>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7452320" y="4509120"/>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99792" y="5301208"/>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4038620" y="4869160"/>
            <a:ext cx="4061772" cy="61671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6627F-06F4-5A89-A030-BD9103F0B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6912768" cy="485731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755576" y="3140968"/>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331640" y="3356992"/>
            <a:ext cx="1872208" cy="299297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48FDF5-D21A-6CDF-0F68-C3E5EC48B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717890" cy="432048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524328" y="2636912"/>
            <a:ext cx="792088"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2" y="1237402"/>
            <a:ext cx="504056" cy="1579530"/>
          </a:xfrm>
          <a:prstGeom prst="bentConnector3">
            <a:avLst>
              <a:gd name="adj1" fmla="val -4535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pic>
        <p:nvPicPr>
          <p:cNvPr id="4" name="図 3">
            <a:extLst>
              <a:ext uri="{FF2B5EF4-FFF2-40B4-BE49-F238E27FC236}">
                <a16:creationId xmlns:a16="http://schemas.microsoft.com/office/drawing/2014/main" id="{63E16A10-31D5-4100-B779-9FD6DF6FAA2E}"/>
              </a:ext>
            </a:extLst>
          </p:cNvPr>
          <p:cNvPicPr>
            <a:picLocks noChangeAspect="1"/>
          </p:cNvPicPr>
          <p:nvPr/>
        </p:nvPicPr>
        <p:blipFill>
          <a:blip r:embed="rId2"/>
          <a:stretch>
            <a:fillRect/>
          </a:stretch>
        </p:blipFill>
        <p:spPr>
          <a:xfrm>
            <a:off x="611560" y="1412776"/>
            <a:ext cx="6912768" cy="3395633"/>
          </a:xfrm>
          <a:prstGeom prst="rect">
            <a:avLst/>
          </a:prstGeom>
        </p:spPr>
      </p:pic>
      <p:sp>
        <p:nvSpPr>
          <p:cNvPr id="5" name="四角形: 角を丸くする 4">
            <a:extLst>
              <a:ext uri="{FF2B5EF4-FFF2-40B4-BE49-F238E27FC236}">
                <a16:creationId xmlns:a16="http://schemas.microsoft.com/office/drawing/2014/main" id="{3A424B4B-B4EC-46DC-B9AA-CF8E4F8D8E18}"/>
              </a:ext>
            </a:extLst>
          </p:cNvPr>
          <p:cNvSpPr/>
          <p:nvPr/>
        </p:nvSpPr>
        <p:spPr>
          <a:xfrm>
            <a:off x="2339752" y="2492896"/>
            <a:ext cx="295232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339752" y="2996952"/>
            <a:ext cx="4824536"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899592" y="980728"/>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4662160" y="1165394"/>
            <a:ext cx="629920" cy="1471518"/>
          </a:xfrm>
          <a:prstGeom prst="bentConnector3">
            <a:avLst>
              <a:gd name="adj1" fmla="val 13629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2590774"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a:t>
            </a:r>
            <a:r>
              <a:rPr lang="en-US" altLang="ja-JP" dirty="0" err="1">
                <a:latin typeface="Consolas" panose="020B0609020204030204" pitchFamily="49" charset="0"/>
              </a:rPr>
              <a:t>ssh</a:t>
            </a:r>
            <a:r>
              <a:rPr lang="en-US" altLang="ja-JP" dirty="0">
                <a:latin typeface="Consolas" panose="020B0609020204030204" pitchFamily="49" charset="0"/>
              </a:rPr>
              <a:t>/id_rsa.pub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275856"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V="1">
            <a:off x="4614684" y="4293096"/>
            <a:ext cx="137336" cy="76073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6776214" cy="369332"/>
          </a:xfrm>
          <a:prstGeom prst="rect">
            <a:avLst/>
          </a:prstGeom>
          <a:noFill/>
        </p:spPr>
        <p:txBody>
          <a:bodyPr wrap="none" rtlCol="0">
            <a:spAutoFit/>
          </a:bodyPr>
          <a:lstStyle/>
          <a:p>
            <a:r>
              <a:rPr kumimoji="1" lang="ja-JP" altLang="en-US" dirty="0"/>
              <a:t>「</a:t>
            </a:r>
            <a:r>
              <a:rPr kumimoji="1" lang="en-US" altLang="ja-JP" dirty="0" err="1"/>
              <a:t>ssh-rsa</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339752" y="4365104"/>
            <a:ext cx="864096"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4" y="4509120"/>
            <a:ext cx="1872208" cy="1984866"/>
          </a:xfrm>
          <a:prstGeom prst="bentConnector3">
            <a:avLst>
              <a:gd name="adj1" fmla="val -1221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336704" cy="369332"/>
          </a:xfrm>
          <a:prstGeom prst="rect">
            <a:avLst/>
          </a:prstGeom>
          <a:noFill/>
          <a:ln>
            <a:solidFill>
              <a:schemeClr val="tx1"/>
            </a:solidFill>
          </a:ln>
        </p:spPr>
        <p:txBody>
          <a:bodyPr wrap="square">
            <a:spAutoFit/>
          </a:bodyPr>
          <a:lstStyle/>
          <a:p>
            <a:r>
              <a:rPr lang="en-US" altLang="ja-JP" sz="1800" dirty="0">
                <a:solidFill>
                  <a:prstClr val="black"/>
                </a:solidFill>
                <a:latin typeface="Consolas" panose="020B0609020204030204" pitchFamily="49" charset="0"/>
              </a:rPr>
              <a:t>Enter passphrase for key ‘/path/to/.</a:t>
            </a:r>
            <a:r>
              <a:rPr lang="en-US" altLang="ja-JP" sz="1800" dirty="0" err="1">
                <a:solidFill>
                  <a:prstClr val="black"/>
                </a:solidFill>
                <a:latin typeface="Consolas" panose="020B0609020204030204" pitchFamily="49" charset="0"/>
              </a:rPr>
              <a:t>ssh</a:t>
            </a:r>
            <a:r>
              <a:rPr lang="en-US" altLang="ja-JP" sz="1800" dirty="0">
                <a:solidFill>
                  <a:prstClr val="black"/>
                </a:solidFill>
                <a:latin typeface="Consolas" panose="020B0609020204030204" pitchFamily="49" charset="0"/>
              </a:rPr>
              <a:t>/</a:t>
            </a:r>
            <a:r>
              <a:rPr lang="en-US" altLang="ja-JP" sz="1800" dirty="0" err="1">
                <a:solidFill>
                  <a:prstClr val="black"/>
                </a:solidFill>
                <a:latin typeface="Consolas" panose="020B0609020204030204" pitchFamily="49" charset="0"/>
              </a:rPr>
              <a:t>id_rsa</a:t>
            </a:r>
            <a:r>
              <a:rPr lang="en-US" altLang="ja-JP" sz="1800" dirty="0">
                <a:solidFill>
                  <a:prstClr val="black"/>
                </a:solidFill>
                <a:latin typeface="Consolas" panose="020B0609020204030204" pitchFamily="49" charset="0"/>
              </a:rPr>
              <a:t>':</a:t>
            </a:r>
            <a:endParaRPr lang="ja-JP" altLang="en-US"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660232" y="2924944"/>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p:nvPr/>
        </p:nvCxnSpPr>
        <p:spPr>
          <a:xfrm>
            <a:off x="3491880" y="3284984"/>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3059832" y="3356992"/>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077072"/>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pic>
        <p:nvPicPr>
          <p:cNvPr id="4" name="図 3">
            <a:extLst>
              <a:ext uri="{FF2B5EF4-FFF2-40B4-BE49-F238E27FC236}">
                <a16:creationId xmlns:a16="http://schemas.microsoft.com/office/drawing/2014/main" id="{70BA4A66-D614-420A-A0B4-8E6BAD7C1527}"/>
              </a:ext>
            </a:extLst>
          </p:cNvPr>
          <p:cNvPicPr>
            <a:picLocks noChangeAspect="1"/>
          </p:cNvPicPr>
          <p:nvPr/>
        </p:nvPicPr>
        <p:blipFill>
          <a:blip r:embed="rId2"/>
          <a:stretch>
            <a:fillRect/>
          </a:stretch>
        </p:blipFill>
        <p:spPr>
          <a:xfrm>
            <a:off x="25207" y="1628800"/>
            <a:ext cx="8424936" cy="3001742"/>
          </a:xfrm>
          <a:prstGeom prst="rect">
            <a:avLst/>
          </a:prstGeom>
        </p:spPr>
      </p:pic>
      <p:sp>
        <p:nvSpPr>
          <p:cNvPr id="5" name="四角形: 角を丸くする 4">
            <a:extLst>
              <a:ext uri="{FF2B5EF4-FFF2-40B4-BE49-F238E27FC236}">
                <a16:creationId xmlns:a16="http://schemas.microsoft.com/office/drawing/2014/main" id="{2596F449-8716-40C9-8368-25BDC620AF9D}"/>
              </a:ext>
            </a:extLst>
          </p:cNvPr>
          <p:cNvSpPr/>
          <p:nvPr/>
        </p:nvSpPr>
        <p:spPr>
          <a:xfrm>
            <a:off x="179512" y="1628800"/>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539552" y="1052736"/>
            <a:ext cx="4108817" cy="369332"/>
          </a:xfrm>
          <a:prstGeom prst="rect">
            <a:avLst/>
          </a:prstGeom>
          <a:noFill/>
        </p:spPr>
        <p:txBody>
          <a:bodyPr wrap="none" rtlCol="0">
            <a:spAutoFit/>
          </a:bodyPr>
          <a:lstStyle/>
          <a:p>
            <a:r>
              <a:rPr lang="ja-JP" altLang="en-US"/>
              <a:t>このボタンを押すとホーム画面に戻る</a:t>
            </a:r>
            <a:endParaRPr kumimoji="1" lang="ja-JP" altLang="en-US"/>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359532" y="1237402"/>
            <a:ext cx="180020"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1187624" y="2132856"/>
            <a:ext cx="792088"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971600" y="4941168"/>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stCxn id="11" idx="1"/>
            <a:endCxn id="10" idx="1"/>
          </p:cNvCxnSpPr>
          <p:nvPr/>
        </p:nvCxnSpPr>
        <p:spPr>
          <a:xfrm rot="10800000" flipH="1">
            <a:off x="971600" y="2348880"/>
            <a:ext cx="216024" cy="2776954"/>
          </a:xfrm>
          <a:prstGeom prst="bentConnector3">
            <a:avLst>
              <a:gd name="adj1" fmla="val -10582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D501920-ADB7-3A51-87A2-A9CB30361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36712"/>
            <a:ext cx="5400600" cy="564282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708204" y="2348880"/>
            <a:ext cx="4511868"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683568" y="2996952"/>
            <a:ext cx="230425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683568" y="5085184"/>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683568" y="6021288"/>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2195736" y="6381328"/>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1187624" y="6309320"/>
            <a:ext cx="1008112" cy="25667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683568" y="3789040"/>
            <a:ext cx="288032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a:off x="5220072" y="2456892"/>
            <a:ext cx="1440160" cy="22067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402948" cy="369332"/>
          </a:xfrm>
          <a:prstGeom prst="rect">
            <a:avLst/>
          </a:prstGeom>
          <a:noFill/>
        </p:spPr>
        <p:txBody>
          <a:bodyPr wrap="none" rtlCol="0">
            <a:spAutoFit/>
          </a:bodyPr>
          <a:lstStyle/>
          <a:p>
            <a:r>
              <a:rPr kumimoji="1" lang="ja-JP" altLang="en-US"/>
              <a:t>公開</a:t>
            </a:r>
            <a:r>
              <a:rPr kumimoji="1" lang="en-US" altLang="ja-JP"/>
              <a:t>/</a:t>
            </a:r>
            <a:r>
              <a:rPr kumimoji="1" lang="ja-JP" altLang="en-US"/>
              <a:t>非公開</a:t>
            </a:r>
          </a:p>
        </p:txBody>
      </p:sp>
      <p:cxnSp>
        <p:nvCxnSpPr>
          <p:cNvPr id="22" name="コネクタ: カギ線 21">
            <a:extLst>
              <a:ext uri="{FF2B5EF4-FFF2-40B4-BE49-F238E27FC236}">
                <a16:creationId xmlns:a16="http://schemas.microsoft.com/office/drawing/2014/main" id="{8C274676-FF49-4F65-8425-64D1BC177543}"/>
              </a:ext>
            </a:extLst>
          </p:cNvPr>
          <p:cNvCxnSpPr>
            <a:stCxn id="20" idx="1"/>
            <a:endCxn id="6" idx="3"/>
          </p:cNvCxnSpPr>
          <p:nvPr/>
        </p:nvCxnSpPr>
        <p:spPr>
          <a:xfrm rot="10800000">
            <a:off x="2987824" y="3176973"/>
            <a:ext cx="3888432" cy="39139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a:t>README</a:t>
            </a:r>
            <a:r>
              <a:rPr lang="ja-JP" altLang="en-US"/>
              <a:t>ファイルを作成</a:t>
            </a:r>
            <a:endParaRPr kumimoji="1" lang="ja-JP" altLang="en-US"/>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a:off x="3563888" y="3969060"/>
            <a:ext cx="2736304" cy="3412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a:off x="1691680" y="5210764"/>
            <a:ext cx="4752528" cy="12557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2051720" y="1700808"/>
            <a:ext cx="165618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732240" y="1628800"/>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a:off x="3707904" y="1808820"/>
            <a:ext cx="3024336" cy="1431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pic>
        <p:nvPicPr>
          <p:cNvPr id="4" name="図 3">
            <a:extLst>
              <a:ext uri="{FF2B5EF4-FFF2-40B4-BE49-F238E27FC236}">
                <a16:creationId xmlns:a16="http://schemas.microsoft.com/office/drawing/2014/main" id="{AB5EBCB9-A223-4740-9B14-0B937F968A2E}"/>
              </a:ext>
            </a:extLst>
          </p:cNvPr>
          <p:cNvPicPr>
            <a:picLocks noChangeAspect="1"/>
          </p:cNvPicPr>
          <p:nvPr/>
        </p:nvPicPr>
        <p:blipFill>
          <a:blip r:embed="rId2"/>
          <a:stretch>
            <a:fillRect/>
          </a:stretch>
        </p:blipFill>
        <p:spPr>
          <a:xfrm>
            <a:off x="251520" y="1484784"/>
            <a:ext cx="8278035" cy="3960440"/>
          </a:xfrm>
          <a:prstGeom prst="rect">
            <a:avLst/>
          </a:prstGeom>
        </p:spPr>
      </p:pic>
      <p:sp>
        <p:nvSpPr>
          <p:cNvPr id="5" name="四角形: 角を丸くする 4">
            <a:extLst>
              <a:ext uri="{FF2B5EF4-FFF2-40B4-BE49-F238E27FC236}">
                <a16:creationId xmlns:a16="http://schemas.microsoft.com/office/drawing/2014/main" id="{51602232-3B70-48ED-A475-96D93E6732F7}"/>
              </a:ext>
            </a:extLst>
          </p:cNvPr>
          <p:cNvSpPr/>
          <p:nvPr/>
        </p:nvSpPr>
        <p:spPr>
          <a:xfrm>
            <a:off x="5076056" y="2996952"/>
            <a:ext cx="72008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131840" y="3717032"/>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933056"/>
            <a:ext cx="43204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stCxn id="8" idx="3"/>
            <a:endCxn id="5" idx="0"/>
          </p:cNvCxnSpPr>
          <p:nvPr/>
        </p:nvCxnSpPr>
        <p:spPr>
          <a:xfrm>
            <a:off x="3793079" y="1165394"/>
            <a:ext cx="1643017" cy="183155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1954381" cy="369332"/>
          </a:xfrm>
          <a:prstGeom prst="rect">
            <a:avLst/>
          </a:prstGeom>
          <a:noFill/>
        </p:spPr>
        <p:txBody>
          <a:bodyPr wrap="none" rtlCol="0">
            <a:spAutoFit/>
          </a:bodyPr>
          <a:lstStyle/>
          <a:p>
            <a:r>
              <a:rPr kumimoji="1" lang="en-US" altLang="ja-JP"/>
              <a:t>2. </a:t>
            </a:r>
            <a:r>
              <a:rPr kumimoji="1" lang="ja-JP" altLang="en-US"/>
              <a:t>「</a:t>
            </a:r>
            <a:r>
              <a:rPr kumimoji="1" lang="en-US" altLang="ja-JP"/>
              <a:t>ssh</a:t>
            </a:r>
            <a:r>
              <a:rPr kumimoji="1" lang="ja-JP" altLang="en-US"/>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50205" y="4007606"/>
            <a:ext cx="1764196" cy="13990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stCxn id="14" idx="0"/>
            <a:endCxn id="7" idx="2"/>
          </p:cNvCxnSpPr>
          <p:nvPr/>
        </p:nvCxnSpPr>
        <p:spPr>
          <a:xfrm rot="5400000" flipH="1" flipV="1">
            <a:off x="3943554" y="4600754"/>
            <a:ext cx="1872208" cy="111287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569660"/>
          </a:xfrm>
          <a:prstGeom prst="rect">
            <a:avLst/>
          </a:prstGeom>
          <a:noFill/>
          <a:ln>
            <a:solidFill>
              <a:schemeClr val="tx1"/>
            </a:solidFill>
          </a:ln>
        </p:spPr>
        <p:txBody>
          <a:bodyPr wrap="square">
            <a:spAutoFit/>
          </a:bodyPr>
          <a:lstStyle/>
          <a:p>
            <a:r>
              <a:rPr lang="ja-JP" altLang="en-US" sz="2400">
                <a:latin typeface="Consolas" panose="020B0609020204030204" pitchFamily="49" charset="0"/>
              </a:rPr>
              <a:t>cd</a:t>
            </a:r>
          </a:p>
          <a:p>
            <a:r>
              <a:rPr lang="ja-JP" altLang="en-US" sz="2400">
                <a:latin typeface="Consolas" panose="020B0609020204030204" pitchFamily="49" charset="0"/>
              </a:rPr>
              <a:t>cd github</a:t>
            </a:r>
          </a:p>
          <a:p>
            <a:r>
              <a:rPr lang="ja-JP" altLang="en-US" sz="2400">
                <a:latin typeface="Consolas" panose="020B0609020204030204" pitchFamily="49" charset="0"/>
              </a:rPr>
              <a:t>git clone </a:t>
            </a:r>
            <a:r>
              <a:rPr lang="ja-JP" altLang="en-US" sz="2400">
                <a:solidFill>
                  <a:srgbClr val="FF0000"/>
                </a:solidFill>
                <a:latin typeface="Consolas" panose="020B0609020204030204" pitchFamily="49" charset="0"/>
              </a:rPr>
              <a:t>git@github.com:アカウント名/test.git</a:t>
            </a:r>
            <a:endParaRPr lang="en-US" altLang="ja-JP" sz="2400">
              <a:solidFill>
                <a:srgbClr val="FF0000"/>
              </a:solidFill>
              <a:latin typeface="Consolas" panose="020B0609020204030204" pitchFamily="49" charset="0"/>
            </a:endParaRPr>
          </a:p>
          <a:p>
            <a:r>
              <a:rPr lang="en-US" altLang="ja-JP" sz="2400">
                <a:latin typeface="Consolas" panose="020B0609020204030204" pitchFamily="49" charset="0"/>
              </a:rPr>
              <a:t>cd test</a:t>
            </a:r>
            <a:endParaRPr lang="ja-JP" altLang="en-US" sz="240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979712" y="2924944"/>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843808" y="5085184"/>
            <a:ext cx="556563" cy="369332"/>
          </a:xfrm>
          <a:prstGeom prst="rect">
            <a:avLst/>
          </a:prstGeom>
          <a:noFill/>
        </p:spPr>
        <p:txBody>
          <a:bodyPr wrap="none" rtlCol="0">
            <a:spAutoFit/>
          </a:bodyPr>
          <a:lstStyle/>
          <a:p>
            <a:r>
              <a:rPr kumimoji="1" lang="en-US" altLang="ja-JP"/>
              <a:t>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5136987" y="2492896"/>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881721" y="4694885"/>
            <a:ext cx="278740" cy="179800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872383"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H="1" flipV="1">
            <a:off x="3122090" y="5454516"/>
            <a:ext cx="2321"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46423" y="5230182"/>
            <a:ext cx="278740" cy="72740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pic>
        <p:nvPicPr>
          <p:cNvPr id="4" name="図 3">
            <a:extLst>
              <a:ext uri="{FF2B5EF4-FFF2-40B4-BE49-F238E27FC236}">
                <a16:creationId xmlns:a16="http://schemas.microsoft.com/office/drawing/2014/main" id="{61DA06C4-D3B9-4E2F-BABE-DB2697E82D4F}"/>
              </a:ext>
            </a:extLst>
          </p:cNvPr>
          <p:cNvPicPr>
            <a:picLocks noChangeAspect="1"/>
          </p:cNvPicPr>
          <p:nvPr/>
        </p:nvPicPr>
        <p:blipFill>
          <a:blip r:embed="rId2"/>
          <a:stretch>
            <a:fillRect/>
          </a:stretch>
        </p:blipFill>
        <p:spPr>
          <a:xfrm>
            <a:off x="323528" y="1196752"/>
            <a:ext cx="7878274" cy="4525006"/>
          </a:xfrm>
          <a:prstGeom prst="rect">
            <a:avLst/>
          </a:prstGeom>
        </p:spPr>
      </p:pic>
      <p:sp>
        <p:nvSpPr>
          <p:cNvPr id="5" name="四角形: 角を丸くする 4">
            <a:extLst>
              <a:ext uri="{FF2B5EF4-FFF2-40B4-BE49-F238E27FC236}">
                <a16:creationId xmlns:a16="http://schemas.microsoft.com/office/drawing/2014/main" id="{C14838FF-726B-47E7-A463-72F04E0C93A6}"/>
              </a:ext>
            </a:extLst>
          </p:cNvPr>
          <p:cNvSpPr/>
          <p:nvPr/>
        </p:nvSpPr>
        <p:spPr>
          <a:xfrm>
            <a:off x="1403648" y="4077072"/>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a:p>
          <a:p>
            <a:pPr marL="457200" indent="-457200">
              <a:buAutoNum type="arabicPeriod"/>
            </a:pPr>
            <a:r>
              <a:rPr lang="en-US" altLang="ja-JP" sz="2400"/>
              <a:t>GitHub</a:t>
            </a:r>
            <a:r>
              <a:rPr lang="ja-JP" altLang="en-US" sz="2400"/>
              <a:t>にベアリポジトリを作成</a:t>
            </a:r>
            <a:endParaRPr lang="en-US" altLang="ja-JP" sz="2400"/>
          </a:p>
          <a:p>
            <a:pPr marL="457200" indent="-457200">
              <a:buAutoNum type="arabicPeriod"/>
            </a:pPr>
            <a:r>
              <a:rPr lang="ja-JP" altLang="en-US" sz="2400"/>
              <a:t>リモートを登録して</a:t>
            </a:r>
            <a:r>
              <a:rPr lang="en-US" altLang="ja-JP" sz="240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B46CEBD-0D4D-9F17-910B-564E4F849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5445323" cy="517396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755576" y="2924944"/>
            <a:ext cx="43924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755576" y="3501008"/>
            <a:ext cx="4320480"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683568" y="4293096"/>
            <a:ext cx="2592288" cy="1440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a:p>
          <a:p>
            <a:r>
              <a:rPr kumimoji="1" lang="ja-JP" altLang="en-US"/>
              <a:t>「</a:t>
            </a:r>
            <a:r>
              <a:rPr kumimoji="1" lang="en-US" altLang="ja-JP"/>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flipV="1">
            <a:off x="5076056" y="3717032"/>
            <a:ext cx="2088232"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5148064" y="3068960"/>
            <a:ext cx="1872208" cy="32490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372200" y="4690010"/>
            <a:ext cx="1890261" cy="646331"/>
          </a:xfrm>
          <a:prstGeom prst="rect">
            <a:avLst/>
          </a:prstGeom>
          <a:noFill/>
        </p:spPr>
        <p:txBody>
          <a:bodyPr wrap="none" rtlCol="0">
            <a:spAutoFit/>
          </a:bodyPr>
          <a:lstStyle/>
          <a:p>
            <a:r>
              <a:rPr kumimoji="1" lang="ja-JP" altLang="en-US" dirty="0"/>
              <a:t>チェックは外す</a:t>
            </a:r>
            <a:endParaRPr kumimoji="1" lang="en-US" altLang="ja-JP" dirty="0"/>
          </a:p>
          <a:p>
            <a:r>
              <a:rPr lang="ja-JP" altLang="en-US" dirty="0"/>
              <a:t>残りは「</a:t>
            </a:r>
            <a:r>
              <a:rPr lang="en-US" altLang="ja-JP" dirty="0"/>
              <a:t>None</a:t>
            </a:r>
            <a:r>
              <a:rPr lang="ja-JP" altLang="en-US" dirty="0"/>
              <a:t>」</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a:off x="3275856" y="5013176"/>
            <a:ext cx="30963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755576" y="6146327"/>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2627784" y="6381328"/>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stCxn id="25" idx="1"/>
            <a:endCxn id="24" idx="2"/>
          </p:cNvCxnSpPr>
          <p:nvPr/>
        </p:nvCxnSpPr>
        <p:spPr>
          <a:xfrm rot="10800000">
            <a:off x="1259632" y="6434360"/>
            <a:ext cx="1368152" cy="13163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979712" y="2348880"/>
            <a:ext cx="165618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a:off x="3635896" y="2456892"/>
            <a:ext cx="3024336" cy="1431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pic>
        <p:nvPicPr>
          <p:cNvPr id="4" name="図 3">
            <a:extLst>
              <a:ext uri="{FF2B5EF4-FFF2-40B4-BE49-F238E27FC236}">
                <a16:creationId xmlns:a16="http://schemas.microsoft.com/office/drawing/2014/main" id="{7D69CB79-2CB8-44BA-A5DE-4D1CB821350E}"/>
              </a:ext>
            </a:extLst>
          </p:cNvPr>
          <p:cNvPicPr>
            <a:picLocks noChangeAspect="1"/>
          </p:cNvPicPr>
          <p:nvPr/>
        </p:nvPicPr>
        <p:blipFill>
          <a:blip r:embed="rId2"/>
          <a:stretch>
            <a:fillRect/>
          </a:stretch>
        </p:blipFill>
        <p:spPr>
          <a:xfrm>
            <a:off x="251520" y="1052736"/>
            <a:ext cx="8547036" cy="5040560"/>
          </a:xfrm>
          <a:prstGeom prst="rect">
            <a:avLst/>
          </a:prstGeom>
        </p:spPr>
      </p:pic>
      <p:sp>
        <p:nvSpPr>
          <p:cNvPr id="5" name="四角形: 角を丸くする 4">
            <a:extLst>
              <a:ext uri="{FF2B5EF4-FFF2-40B4-BE49-F238E27FC236}">
                <a16:creationId xmlns:a16="http://schemas.microsoft.com/office/drawing/2014/main" id="{F1368D29-6317-48F6-8715-7B2ED40EB411}"/>
              </a:ext>
            </a:extLst>
          </p:cNvPr>
          <p:cNvSpPr/>
          <p:nvPr/>
        </p:nvSpPr>
        <p:spPr>
          <a:xfrm>
            <a:off x="7812360" y="436510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35496" y="5877272"/>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8172400" y="4545124"/>
            <a:ext cx="473145" cy="1516814"/>
          </a:xfrm>
          <a:prstGeom prst="bentConnector3">
            <a:avLst>
              <a:gd name="adj1" fmla="val -4831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pic>
        <p:nvPicPr>
          <p:cNvPr id="4" name="図 3">
            <a:extLst>
              <a:ext uri="{FF2B5EF4-FFF2-40B4-BE49-F238E27FC236}">
                <a16:creationId xmlns:a16="http://schemas.microsoft.com/office/drawing/2014/main" id="{8A85D6FC-A065-4BEF-84AC-123B1D762F5C}"/>
              </a:ext>
            </a:extLst>
          </p:cNvPr>
          <p:cNvPicPr>
            <a:picLocks noChangeAspect="1"/>
          </p:cNvPicPr>
          <p:nvPr/>
        </p:nvPicPr>
        <p:blipFill>
          <a:blip r:embed="rId2"/>
          <a:stretch>
            <a:fillRect/>
          </a:stretch>
        </p:blipFill>
        <p:spPr>
          <a:xfrm>
            <a:off x="179512" y="1916832"/>
            <a:ext cx="8620141" cy="3816424"/>
          </a:xfrm>
          <a:prstGeom prst="rect">
            <a:avLst/>
          </a:prstGeom>
        </p:spPr>
      </p:pic>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a:t>push</a:t>
            </a:r>
            <a:r>
              <a:rPr kumimoji="1" lang="ja-JP" altLang="en-US"/>
              <a:t>後、</a:t>
            </a:r>
            <a:r>
              <a:rPr kumimoji="1" lang="en-US" altLang="ja-JP"/>
              <a:t>GitHub</a:t>
            </a:r>
            <a:r>
              <a:rPr kumimoji="1" lang="ja-JP" altLang="en-US"/>
              <a:t>の</a:t>
            </a:r>
            <a:r>
              <a:rPr kumimoji="1" lang="en-US" altLang="ja-JP"/>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a:t>GitHub</a:t>
            </a:r>
            <a:r>
              <a:rPr kumimoji="1" lang="ja-JP" altLang="en-US" sz="2400"/>
              <a:t>には</a:t>
            </a:r>
            <a:r>
              <a:rPr kumimoji="1" lang="en-US" altLang="ja-JP" sz="240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a:t>GitHub</a:t>
            </a:r>
            <a:r>
              <a:rPr lang="ja-JP" altLang="en-US" sz="2800"/>
              <a:t>の</a:t>
            </a:r>
            <a:r>
              <a:rPr kumimoji="1" lang="en-US" altLang="ja-JP" sz="280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268336" cy="523220"/>
          </a:xfrm>
          <a:prstGeom prst="rect">
            <a:avLst/>
          </a:prstGeom>
          <a:noFill/>
        </p:spPr>
        <p:txBody>
          <a:bodyPr wrap="none" rtlCol="0">
            <a:spAutoFit/>
          </a:bodyPr>
          <a:lstStyle/>
          <a:p>
            <a:r>
              <a:rPr kumimoji="1" lang="en-US" altLang="ja-JP" sz="2800"/>
              <a:t>GitHub</a:t>
            </a:r>
            <a:r>
              <a:rPr kumimoji="1" lang="ja-JP" altLang="en-US" sz="2800"/>
              <a:t>で</a:t>
            </a:r>
            <a:r>
              <a:rPr kumimoji="1" lang="en-US" altLang="ja-JP" sz="2800"/>
              <a:t>test</a:t>
            </a:r>
            <a:r>
              <a:rPr kumimoji="1" lang="ja-JP" altLang="en-US" sz="2800"/>
              <a:t>リポジトリのページに移動する</a:t>
            </a:r>
          </a:p>
        </p:txBody>
      </p:sp>
      <p:pic>
        <p:nvPicPr>
          <p:cNvPr id="5" name="図 4">
            <a:extLst>
              <a:ext uri="{FF2B5EF4-FFF2-40B4-BE49-F238E27FC236}">
                <a16:creationId xmlns:a16="http://schemas.microsoft.com/office/drawing/2014/main" id="{5549172A-3EAA-434C-B59F-483B0E6FF345}"/>
              </a:ext>
            </a:extLst>
          </p:cNvPr>
          <p:cNvPicPr>
            <a:picLocks noChangeAspect="1"/>
          </p:cNvPicPr>
          <p:nvPr/>
        </p:nvPicPr>
        <p:blipFill>
          <a:blip r:embed="rId2"/>
          <a:stretch>
            <a:fillRect/>
          </a:stretch>
        </p:blipFill>
        <p:spPr>
          <a:xfrm>
            <a:off x="1403648" y="2996952"/>
            <a:ext cx="5201376" cy="2572109"/>
          </a:xfrm>
          <a:prstGeom prst="rect">
            <a:avLst/>
          </a:prstGeom>
        </p:spPr>
      </p:pic>
      <p:sp>
        <p:nvSpPr>
          <p:cNvPr id="6" name="四角形: 角を丸くする 5">
            <a:extLst>
              <a:ext uri="{FF2B5EF4-FFF2-40B4-BE49-F238E27FC236}">
                <a16:creationId xmlns:a16="http://schemas.microsoft.com/office/drawing/2014/main" id="{7B2F2A20-9F83-4ACF-87FE-2A5DF697C6C7}"/>
              </a:ext>
            </a:extLst>
          </p:cNvPr>
          <p:cNvSpPr/>
          <p:nvPr/>
        </p:nvSpPr>
        <p:spPr>
          <a:xfrm>
            <a:off x="1475656" y="522920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403648" y="2996952"/>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4"/>
            <a:ext cx="720080" cy="1075474"/>
          </a:xfrm>
          <a:prstGeom prst="bentConnector3">
            <a:avLst>
              <a:gd name="adj1" fmla="val -317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6" y="5409220"/>
            <a:ext cx="360040" cy="796734"/>
          </a:xfrm>
          <a:prstGeom prst="bentConnector3">
            <a:avLst>
              <a:gd name="adj1" fmla="val -6349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pic>
        <p:nvPicPr>
          <p:cNvPr id="4" name="図 3">
            <a:extLst>
              <a:ext uri="{FF2B5EF4-FFF2-40B4-BE49-F238E27FC236}">
                <a16:creationId xmlns:a16="http://schemas.microsoft.com/office/drawing/2014/main" id="{52A656D5-D697-40EA-A70D-A2EA6AAD48ED}"/>
              </a:ext>
            </a:extLst>
          </p:cNvPr>
          <p:cNvPicPr>
            <a:picLocks noChangeAspect="1"/>
          </p:cNvPicPr>
          <p:nvPr/>
        </p:nvPicPr>
        <p:blipFill>
          <a:blip r:embed="rId2"/>
          <a:stretch>
            <a:fillRect/>
          </a:stretch>
        </p:blipFill>
        <p:spPr>
          <a:xfrm>
            <a:off x="251520" y="1628800"/>
            <a:ext cx="8772466" cy="3759628"/>
          </a:xfrm>
          <a:prstGeom prst="rect">
            <a:avLst/>
          </a:prstGeom>
        </p:spPr>
      </p:pic>
      <p:sp>
        <p:nvSpPr>
          <p:cNvPr id="5" name="四角形: 角を丸くする 4">
            <a:extLst>
              <a:ext uri="{FF2B5EF4-FFF2-40B4-BE49-F238E27FC236}">
                <a16:creationId xmlns:a16="http://schemas.microsoft.com/office/drawing/2014/main" id="{4C9C5D6F-B6F7-4088-AF11-5218701F62FD}"/>
              </a:ext>
            </a:extLst>
          </p:cNvPr>
          <p:cNvSpPr/>
          <p:nvPr/>
        </p:nvSpPr>
        <p:spPr>
          <a:xfrm>
            <a:off x="1043608" y="2564904"/>
            <a:ext cx="86409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956376" y="3068960"/>
            <a:ext cx="93610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stCxn id="7" idx="1"/>
            <a:endCxn id="5" idx="1"/>
          </p:cNvCxnSpPr>
          <p:nvPr/>
        </p:nvCxnSpPr>
        <p:spPr>
          <a:xfrm rot="10800000" flipH="1" flipV="1">
            <a:off x="611560" y="1283568"/>
            <a:ext cx="432048" cy="1461355"/>
          </a:xfrm>
          <a:prstGeom prst="bentConnector3">
            <a:avLst>
              <a:gd name="adj1" fmla="val -5291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987824" y="5589240"/>
            <a:ext cx="3469219" cy="461665"/>
          </a:xfrm>
          <a:prstGeom prst="rect">
            <a:avLst/>
          </a:prstGeom>
          <a:noFill/>
        </p:spPr>
        <p:txBody>
          <a:bodyPr wrap="none" rtlCol="0">
            <a:spAutoFit/>
          </a:bodyPr>
          <a:lstStyle/>
          <a:p>
            <a:r>
              <a:rPr kumimoji="1" lang="en-US" altLang="ja-JP" sz="2400"/>
              <a:t>New Issue</a:t>
            </a:r>
            <a:r>
              <a:rPr kumimoji="1" lang="ja-JP" altLang="en-US" sz="240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stCxn id="11" idx="3"/>
            <a:endCxn id="6" idx="2"/>
          </p:cNvCxnSpPr>
          <p:nvPr/>
        </p:nvCxnSpPr>
        <p:spPr>
          <a:xfrm flipV="1">
            <a:off x="6457043" y="3429000"/>
            <a:ext cx="1967385" cy="23910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pic>
        <p:nvPicPr>
          <p:cNvPr id="4" name="図 3">
            <a:extLst>
              <a:ext uri="{FF2B5EF4-FFF2-40B4-BE49-F238E27FC236}">
                <a16:creationId xmlns:a16="http://schemas.microsoft.com/office/drawing/2014/main" id="{A81A73BC-D5C7-440A-AF90-D609EF991E4D}"/>
              </a:ext>
            </a:extLst>
          </p:cNvPr>
          <p:cNvPicPr>
            <a:picLocks noChangeAspect="1"/>
          </p:cNvPicPr>
          <p:nvPr/>
        </p:nvPicPr>
        <p:blipFill>
          <a:blip r:embed="rId2"/>
          <a:stretch>
            <a:fillRect/>
          </a:stretch>
        </p:blipFill>
        <p:spPr>
          <a:xfrm>
            <a:off x="179512" y="908720"/>
            <a:ext cx="8640960" cy="4205777"/>
          </a:xfrm>
          <a:prstGeom prst="rect">
            <a:avLst/>
          </a:prstGeom>
        </p:spPr>
      </p:pic>
      <p:sp>
        <p:nvSpPr>
          <p:cNvPr id="5" name="四角形: 角を丸くする 4">
            <a:extLst>
              <a:ext uri="{FF2B5EF4-FFF2-40B4-BE49-F238E27FC236}">
                <a16:creationId xmlns:a16="http://schemas.microsoft.com/office/drawing/2014/main" id="{D53A14D2-3B13-435E-BF57-3651C2B0129F}"/>
              </a:ext>
            </a:extLst>
          </p:cNvPr>
          <p:cNvSpPr/>
          <p:nvPr/>
        </p:nvSpPr>
        <p:spPr>
          <a:xfrm>
            <a:off x="683568" y="1916832"/>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827584" y="2708920"/>
            <a:ext cx="5544616" cy="1584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516216" y="2420888"/>
            <a:ext cx="230425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5220072" y="4437112"/>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251520" y="141277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395536" y="26369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8100392" y="184482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2" name="四角形: 角を丸くする 11">
            <a:extLst>
              <a:ext uri="{FF2B5EF4-FFF2-40B4-BE49-F238E27FC236}">
                <a16:creationId xmlns:a16="http://schemas.microsoft.com/office/drawing/2014/main" id="{0FAC78FD-9908-4CFD-BFCC-717B50CB3A4C}"/>
              </a:ext>
            </a:extLst>
          </p:cNvPr>
          <p:cNvSpPr/>
          <p:nvPr/>
        </p:nvSpPr>
        <p:spPr>
          <a:xfrm>
            <a:off x="6516216" y="4581128"/>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522CF212-2AB7-455E-8ABE-16C000D2A864}"/>
              </a:ext>
            </a:extLst>
          </p:cNvPr>
          <p:cNvSpPr/>
          <p:nvPr/>
        </p:nvSpPr>
        <p:spPr>
          <a:xfrm>
            <a:off x="7812360" y="44371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4788024" y="44371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4</a:t>
            </a:r>
            <a:endParaRPr kumimoji="1" lang="ja-JP" altLang="en-US"/>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4262705"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a:t>README</a:t>
            </a:r>
            <a:r>
              <a:rPr lang="ja-JP" altLang="en-US"/>
              <a:t>を修正」</a:t>
            </a:r>
            <a:endParaRPr lang="en-US" altLang="ja-JP"/>
          </a:p>
          <a:p>
            <a:pPr marL="342900" indent="-342900">
              <a:buAutoNum type="arabicPeriod"/>
            </a:pPr>
            <a:r>
              <a:rPr kumimoji="1" lang="ja-JP" altLang="en-US"/>
              <a:t>内容「内容を追加」</a:t>
            </a:r>
            <a:endParaRPr kumimoji="1" lang="en-US" altLang="ja-JP"/>
          </a:p>
          <a:p>
            <a:pPr marL="342900" indent="-342900">
              <a:buAutoNum type="arabicPeriod"/>
            </a:pPr>
            <a:r>
              <a:rPr kumimoji="1" lang="ja-JP" altLang="en-US"/>
              <a:t>ラベ</a:t>
            </a:r>
            <a:r>
              <a:rPr lang="ja-JP" altLang="en-US"/>
              <a:t>ル「</a:t>
            </a:r>
            <a:r>
              <a:rPr lang="en-US" altLang="ja-JP"/>
              <a:t>enhancement</a:t>
            </a:r>
            <a:r>
              <a:rPr lang="ja-JP" altLang="en-US"/>
              <a:t>」を付与</a:t>
            </a:r>
            <a:endParaRPr lang="en-US" altLang="ja-JP"/>
          </a:p>
          <a:p>
            <a:pPr marL="342900" indent="-342900">
              <a:buAutoNum type="arabicPeriod"/>
            </a:pPr>
            <a:r>
              <a:rPr lang="ja-JP" altLang="en-US"/>
              <a:t>「</a:t>
            </a:r>
            <a:r>
              <a:rPr lang="en-US" altLang="ja-JP"/>
              <a:t>Submit new issue</a:t>
            </a:r>
            <a:r>
              <a:rPr lang="ja-JP" altLang="en-US"/>
              <a:t>」で</a:t>
            </a:r>
            <a:r>
              <a:rPr lang="en-US" altLang="ja-JP"/>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cd</a:t>
            </a:r>
          </a:p>
          <a:p>
            <a:r>
              <a:rPr lang="en-US" altLang="ja-JP" sz="2400">
                <a:latin typeface="Consolas" panose="020B0609020204030204" pitchFamily="49" charset="0"/>
              </a:rPr>
              <a:t>cd github</a:t>
            </a:r>
          </a:p>
          <a:p>
            <a:r>
              <a:rPr lang="en-US" altLang="ja-JP" sz="2400">
                <a:latin typeface="Consolas" panose="020B0609020204030204" pitchFamily="49" charset="0"/>
              </a:rPr>
              <a:t>cd test</a:t>
            </a:r>
          </a:p>
          <a:p>
            <a:r>
              <a:rPr lang="en-US" altLang="ja-JP" sz="240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a:t>github/test/README.md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pic>
        <p:nvPicPr>
          <p:cNvPr id="6" name="図 5">
            <a:extLst>
              <a:ext uri="{FF2B5EF4-FFF2-40B4-BE49-F238E27FC236}">
                <a16:creationId xmlns:a16="http://schemas.microsoft.com/office/drawing/2014/main" id="{0F7BC07D-40A1-4089-AF3D-5B39FDEB9D2D}"/>
              </a:ext>
            </a:extLst>
          </p:cNvPr>
          <p:cNvPicPr>
            <a:picLocks noChangeAspect="1"/>
          </p:cNvPicPr>
          <p:nvPr/>
        </p:nvPicPr>
        <p:blipFill>
          <a:blip r:embed="rId2"/>
          <a:stretch>
            <a:fillRect/>
          </a:stretch>
        </p:blipFill>
        <p:spPr>
          <a:xfrm>
            <a:off x="251520" y="2924944"/>
            <a:ext cx="4966581" cy="3724935"/>
          </a:xfrm>
          <a:prstGeom prst="rect">
            <a:avLst/>
          </a:prstGeom>
        </p:spPr>
      </p:pic>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pic>
        <p:nvPicPr>
          <p:cNvPr id="6" name="図 5">
            <a:extLst>
              <a:ext uri="{FF2B5EF4-FFF2-40B4-BE49-F238E27FC236}">
                <a16:creationId xmlns:a16="http://schemas.microsoft.com/office/drawing/2014/main" id="{08844E84-4F50-43B6-8733-A6059496D597}"/>
              </a:ext>
            </a:extLst>
          </p:cNvPr>
          <p:cNvPicPr>
            <a:picLocks noChangeAspect="1"/>
          </p:cNvPicPr>
          <p:nvPr/>
        </p:nvPicPr>
        <p:blipFill>
          <a:blip r:embed="rId2"/>
          <a:stretch>
            <a:fillRect/>
          </a:stretch>
        </p:blipFill>
        <p:spPr>
          <a:xfrm>
            <a:off x="611560" y="1628800"/>
            <a:ext cx="7452320" cy="4626106"/>
          </a:xfrm>
          <a:prstGeom prst="rect">
            <a:avLst/>
          </a:prstGeom>
        </p:spPr>
      </p:pic>
      <p:sp>
        <p:nvSpPr>
          <p:cNvPr id="7" name="四角形: 角を丸くする 6">
            <a:extLst>
              <a:ext uri="{FF2B5EF4-FFF2-40B4-BE49-F238E27FC236}">
                <a16:creationId xmlns:a16="http://schemas.microsoft.com/office/drawing/2014/main" id="{7DA74770-964D-4DAC-925C-287830F05123}"/>
              </a:ext>
            </a:extLst>
          </p:cNvPr>
          <p:cNvSpPr/>
          <p:nvPr/>
        </p:nvSpPr>
        <p:spPr>
          <a:xfrm>
            <a:off x="611560" y="3212976"/>
            <a:ext cx="1080120"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stCxn id="8" idx="1"/>
            <a:endCxn id="7" idx="1"/>
          </p:cNvCxnSpPr>
          <p:nvPr/>
        </p:nvCxnSpPr>
        <p:spPr>
          <a:xfrm rot="10800000" flipH="1" flipV="1">
            <a:off x="539552" y="1237402"/>
            <a:ext cx="72008" cy="2227602"/>
          </a:xfrm>
          <a:prstGeom prst="bentConnector3">
            <a:avLst>
              <a:gd name="adj1" fmla="val -31746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09E678D9-66B1-71F0-7D94-B4AF155C8758}"/>
              </a:ext>
            </a:extLst>
          </p:cNvPr>
          <p:cNvPicPr>
            <a:picLocks noChangeAspect="1"/>
          </p:cNvPicPr>
          <p:nvPr/>
        </p:nvPicPr>
        <p:blipFill>
          <a:blip r:embed="rId2"/>
          <a:stretch>
            <a:fillRect/>
          </a:stretch>
        </p:blipFill>
        <p:spPr>
          <a:xfrm>
            <a:off x="397565" y="1540481"/>
            <a:ext cx="7772400" cy="4383486"/>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6876255" y="3862480"/>
            <a:ext cx="1204257"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A713AE57-7E6E-9815-737E-1A458C81FB3A}"/>
              </a:ext>
            </a:extLst>
          </p:cNvPr>
          <p:cNvSpPr/>
          <p:nvPr/>
        </p:nvSpPr>
        <p:spPr>
          <a:xfrm>
            <a:off x="6225749" y="4581128"/>
            <a:ext cx="1765312" cy="5825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8169965" y="3787210"/>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0" name="楕円 9">
            <a:extLst>
              <a:ext uri="{FF2B5EF4-FFF2-40B4-BE49-F238E27FC236}">
                <a16:creationId xmlns:a16="http://schemas.microsoft.com/office/drawing/2014/main" id="{9EDAE2A4-55D5-27D1-43D3-103C83E51979}"/>
              </a:ext>
            </a:extLst>
          </p:cNvPr>
          <p:cNvSpPr/>
          <p:nvPr/>
        </p:nvSpPr>
        <p:spPr>
          <a:xfrm>
            <a:off x="5791266" y="458112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7D2800F-78C4-6448-6871-1DAD268825F3}"/>
              </a:ext>
            </a:extLst>
          </p:cNvPr>
          <p:cNvSpPr>
            <a:spLocks noGrp="1"/>
          </p:cNvSpPr>
          <p:nvPr>
            <p:ph type="body" sz="quarter" idx="10"/>
          </p:nvPr>
        </p:nvSpPr>
        <p:spPr/>
        <p:txBody>
          <a:bodyPr/>
          <a:lstStyle/>
          <a:p>
            <a:r>
              <a:rPr lang="ja-JP" altLang="en-US"/>
              <a:t>課題</a:t>
            </a:r>
            <a:r>
              <a:rPr lang="en-US" altLang="ja-JP" dirty="0"/>
              <a:t>4 - Step 1</a:t>
            </a:r>
            <a:endParaRPr kumimoji="1" lang="ja-JP" altLang="en-US"/>
          </a:p>
        </p:txBody>
      </p:sp>
      <p:pic>
        <p:nvPicPr>
          <p:cNvPr id="3" name="図 2">
            <a:extLst>
              <a:ext uri="{FF2B5EF4-FFF2-40B4-BE49-F238E27FC236}">
                <a16:creationId xmlns:a16="http://schemas.microsoft.com/office/drawing/2014/main" id="{256F8CD0-7B8A-AC70-6722-1441ABD5EE64}"/>
              </a:ext>
            </a:extLst>
          </p:cNvPr>
          <p:cNvPicPr>
            <a:picLocks noChangeAspect="1"/>
          </p:cNvPicPr>
          <p:nvPr/>
        </p:nvPicPr>
        <p:blipFill>
          <a:blip r:embed="rId2"/>
          <a:stretch>
            <a:fillRect/>
          </a:stretch>
        </p:blipFill>
        <p:spPr>
          <a:xfrm>
            <a:off x="308113" y="1684665"/>
            <a:ext cx="8270594" cy="4537231"/>
          </a:xfrm>
          <a:prstGeom prst="rect">
            <a:avLst/>
          </a:prstGeom>
        </p:spPr>
      </p:pic>
      <p:sp>
        <p:nvSpPr>
          <p:cNvPr id="4" name="四角形: 角を丸くする 6">
            <a:extLst>
              <a:ext uri="{FF2B5EF4-FFF2-40B4-BE49-F238E27FC236}">
                <a16:creationId xmlns:a16="http://schemas.microsoft.com/office/drawing/2014/main" id="{EDABE1BB-7193-5CB4-47DA-D54B2ADBF71E}"/>
              </a:ext>
            </a:extLst>
          </p:cNvPr>
          <p:cNvSpPr/>
          <p:nvPr/>
        </p:nvSpPr>
        <p:spPr>
          <a:xfrm>
            <a:off x="7104855" y="4110958"/>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317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16" name="図 15">
            <a:extLst>
              <a:ext uri="{FF2B5EF4-FFF2-40B4-BE49-F238E27FC236}">
                <a16:creationId xmlns:a16="http://schemas.microsoft.com/office/drawing/2014/main" id="{68183417-9898-32EB-A38B-3E67C5980897}"/>
              </a:ext>
            </a:extLst>
          </p:cNvPr>
          <p:cNvPicPr>
            <a:picLocks noChangeAspect="1"/>
          </p:cNvPicPr>
          <p:nvPr/>
        </p:nvPicPr>
        <p:blipFill>
          <a:blip r:embed="rId2"/>
          <a:stretch>
            <a:fillRect/>
          </a:stretch>
        </p:blipFill>
        <p:spPr>
          <a:xfrm>
            <a:off x="526774" y="1162175"/>
            <a:ext cx="7772400" cy="5269145"/>
          </a:xfrm>
          <a:prstGeom prst="rect">
            <a:avLst/>
          </a:prstGeom>
        </p:spPr>
      </p:pic>
      <p:sp>
        <p:nvSpPr>
          <p:cNvPr id="17" name="四角形: 角を丸くする 6">
            <a:extLst>
              <a:ext uri="{FF2B5EF4-FFF2-40B4-BE49-F238E27FC236}">
                <a16:creationId xmlns:a16="http://schemas.microsoft.com/office/drawing/2014/main" id="{5B73277E-BD2A-A797-8EE1-9ED0BFE26B85}"/>
              </a:ext>
            </a:extLst>
          </p:cNvPr>
          <p:cNvSpPr/>
          <p:nvPr/>
        </p:nvSpPr>
        <p:spPr>
          <a:xfrm>
            <a:off x="526774" y="2113193"/>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6">
            <a:extLst>
              <a:ext uri="{FF2B5EF4-FFF2-40B4-BE49-F238E27FC236}">
                <a16:creationId xmlns:a16="http://schemas.microsoft.com/office/drawing/2014/main" id="{E127F39E-EDD7-83D1-1131-05482536AE3A}"/>
              </a:ext>
            </a:extLst>
          </p:cNvPr>
          <p:cNvSpPr/>
          <p:nvPr/>
        </p:nvSpPr>
        <p:spPr>
          <a:xfrm>
            <a:off x="3079508" y="2274140"/>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6">
            <a:extLst>
              <a:ext uri="{FF2B5EF4-FFF2-40B4-BE49-F238E27FC236}">
                <a16:creationId xmlns:a16="http://schemas.microsoft.com/office/drawing/2014/main" id="{99916191-1F6B-F223-E44A-E35502BC86F0}"/>
              </a:ext>
            </a:extLst>
          </p:cNvPr>
          <p:cNvSpPr/>
          <p:nvPr/>
        </p:nvSpPr>
        <p:spPr>
          <a:xfrm>
            <a:off x="7505734" y="6084140"/>
            <a:ext cx="703988" cy="3471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1" name="楕円 8">
            <a:extLst>
              <a:ext uri="{FF2B5EF4-FFF2-40B4-BE49-F238E27FC236}">
                <a16:creationId xmlns:a16="http://schemas.microsoft.com/office/drawing/2014/main" id="{631635B4-582C-6C12-F7E8-92286607D0A6}"/>
              </a:ext>
            </a:extLst>
          </p:cNvPr>
          <p:cNvSpPr/>
          <p:nvPr/>
        </p:nvSpPr>
        <p:spPr>
          <a:xfrm>
            <a:off x="4195581" y="183556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922267" y="605219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661452" y="1823339"/>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124036" y="1623329"/>
            <a:ext cx="1147869" cy="153752"/>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383463" y="2054852"/>
            <a:ext cx="812118" cy="219287"/>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8427A5D-EFCB-5858-2F32-AEC8E6809212}"/>
              </a:ext>
            </a:extLst>
          </p:cNvPr>
          <p:cNvPicPr>
            <a:picLocks noChangeAspect="1"/>
          </p:cNvPicPr>
          <p:nvPr/>
        </p:nvPicPr>
        <p:blipFill>
          <a:blip r:embed="rId2"/>
          <a:stretch>
            <a:fillRect/>
          </a:stretch>
        </p:blipFill>
        <p:spPr>
          <a:xfrm>
            <a:off x="3035596" y="944195"/>
            <a:ext cx="5137595" cy="3129966"/>
          </a:xfrm>
          <a:prstGeom prst="rect">
            <a:avLst/>
          </a:prstGeom>
        </p:spPr>
      </p:pic>
      <p:sp>
        <p:nvSpPr>
          <p:cNvPr id="2" name="テキスト プレースホルダー 1">
            <a:extLst>
              <a:ext uri="{FF2B5EF4-FFF2-40B4-BE49-F238E27FC236}">
                <a16:creationId xmlns:a16="http://schemas.microsoft.com/office/drawing/2014/main" id="{52ABA9D4-CAB6-CD2B-0037-E1C463D87E08}"/>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4" name="四角形: 角を丸くする 3">
            <a:extLst>
              <a:ext uri="{FF2B5EF4-FFF2-40B4-BE49-F238E27FC236}">
                <a16:creationId xmlns:a16="http://schemas.microsoft.com/office/drawing/2014/main" id="{21F1A407-293C-33E2-E4D4-C27CCB2B4895}"/>
              </a:ext>
            </a:extLst>
          </p:cNvPr>
          <p:cNvSpPr/>
          <p:nvPr/>
        </p:nvSpPr>
        <p:spPr>
          <a:xfrm>
            <a:off x="7302139" y="2427412"/>
            <a:ext cx="871052" cy="2815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5887E7E9-D8FA-3C34-0EF1-2EA0D3598BDD}"/>
              </a:ext>
            </a:extLst>
          </p:cNvPr>
          <p:cNvSpPr/>
          <p:nvPr/>
        </p:nvSpPr>
        <p:spPr>
          <a:xfrm>
            <a:off x="6084563" y="3058375"/>
            <a:ext cx="2088628" cy="2815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CD40C9F-7111-E08D-5A97-64C442F8438B}"/>
              </a:ext>
            </a:extLst>
          </p:cNvPr>
          <p:cNvPicPr>
            <a:picLocks noChangeAspect="1"/>
          </p:cNvPicPr>
          <p:nvPr/>
        </p:nvPicPr>
        <p:blipFill>
          <a:blip r:embed="rId3"/>
          <a:stretch>
            <a:fillRect/>
          </a:stretch>
        </p:blipFill>
        <p:spPr>
          <a:xfrm>
            <a:off x="107504" y="1052736"/>
            <a:ext cx="2348640" cy="1656184"/>
          </a:xfrm>
          <a:prstGeom prst="rect">
            <a:avLst/>
          </a:prstGeom>
        </p:spPr>
      </p:pic>
      <p:sp>
        <p:nvSpPr>
          <p:cNvPr id="8" name="四角形: 角を丸くする 7">
            <a:extLst>
              <a:ext uri="{FF2B5EF4-FFF2-40B4-BE49-F238E27FC236}">
                <a16:creationId xmlns:a16="http://schemas.microsoft.com/office/drawing/2014/main" id="{10A10BAD-C929-2EFF-52BF-887E60616912}"/>
              </a:ext>
            </a:extLst>
          </p:cNvPr>
          <p:cNvSpPr/>
          <p:nvPr/>
        </p:nvSpPr>
        <p:spPr>
          <a:xfrm>
            <a:off x="179512" y="2276872"/>
            <a:ext cx="136815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6418C2C-3414-85CD-7E7F-B5029E87CD99}"/>
              </a:ext>
            </a:extLst>
          </p:cNvPr>
          <p:cNvSpPr/>
          <p:nvPr/>
        </p:nvSpPr>
        <p:spPr>
          <a:xfrm>
            <a:off x="8220963" y="2324270"/>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楕円 9">
            <a:extLst>
              <a:ext uri="{FF2B5EF4-FFF2-40B4-BE49-F238E27FC236}">
                <a16:creationId xmlns:a16="http://schemas.microsoft.com/office/drawing/2014/main" id="{AE7B20FD-0081-B7E2-0B67-F4618002691E}"/>
              </a:ext>
            </a:extLst>
          </p:cNvPr>
          <p:cNvSpPr/>
          <p:nvPr/>
        </p:nvSpPr>
        <p:spPr>
          <a:xfrm>
            <a:off x="5578813" y="299042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矢印: 下 10">
            <a:extLst>
              <a:ext uri="{FF2B5EF4-FFF2-40B4-BE49-F238E27FC236}">
                <a16:creationId xmlns:a16="http://schemas.microsoft.com/office/drawing/2014/main" id="{968E5BA8-010A-CCFF-8FAA-6CCC0526F031}"/>
              </a:ext>
            </a:extLst>
          </p:cNvPr>
          <p:cNvSpPr/>
          <p:nvPr/>
        </p:nvSpPr>
        <p:spPr>
          <a:xfrm>
            <a:off x="4788024" y="429309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C7BFECA-82B0-17CA-6149-EE5144A5C368}"/>
              </a:ext>
            </a:extLst>
          </p:cNvPr>
          <p:cNvSpPr/>
          <p:nvPr/>
        </p:nvSpPr>
        <p:spPr>
          <a:xfrm>
            <a:off x="2483768" y="1988840"/>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3342B997-FCCB-09D2-20AA-E1A0FE5D0151}"/>
              </a:ext>
            </a:extLst>
          </p:cNvPr>
          <p:cNvSpPr/>
          <p:nvPr/>
        </p:nvSpPr>
        <p:spPr>
          <a:xfrm>
            <a:off x="5004048" y="1177698"/>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DBB4A571-CCC0-A8D2-C7C0-DF8C119C4B51}"/>
              </a:ext>
            </a:extLst>
          </p:cNvPr>
          <p:cNvSpPr/>
          <p:nvPr/>
        </p:nvSpPr>
        <p:spPr>
          <a:xfrm>
            <a:off x="251520" y="1124744"/>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DA0F2D3-3AE1-0771-E3F5-17B20278B745}"/>
              </a:ext>
            </a:extLst>
          </p:cNvPr>
          <p:cNvSpPr/>
          <p:nvPr/>
        </p:nvSpPr>
        <p:spPr>
          <a:xfrm>
            <a:off x="4440102" y="105273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pic>
        <p:nvPicPr>
          <p:cNvPr id="18" name="図 17">
            <a:extLst>
              <a:ext uri="{FF2B5EF4-FFF2-40B4-BE49-F238E27FC236}">
                <a16:creationId xmlns:a16="http://schemas.microsoft.com/office/drawing/2014/main" id="{72119763-1970-21D9-98AA-1F1E27A81331}"/>
              </a:ext>
            </a:extLst>
          </p:cNvPr>
          <p:cNvPicPr>
            <a:picLocks noChangeAspect="1"/>
          </p:cNvPicPr>
          <p:nvPr/>
        </p:nvPicPr>
        <p:blipFill>
          <a:blip r:embed="rId4"/>
          <a:stretch>
            <a:fillRect/>
          </a:stretch>
        </p:blipFill>
        <p:spPr>
          <a:xfrm>
            <a:off x="1725085" y="4721909"/>
            <a:ext cx="5862082" cy="1932072"/>
          </a:xfrm>
          <a:prstGeom prst="rect">
            <a:avLst/>
          </a:prstGeom>
        </p:spPr>
      </p:pic>
    </p:spTree>
    <p:extLst>
      <p:ext uri="{BB962C8B-B14F-4D97-AF65-F5344CB8AC3E}">
        <p14:creationId xmlns:p14="http://schemas.microsoft.com/office/powerpoint/2010/main" val="2386645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33CBE59A-AD10-214E-9DA0-7DA36AFD695A}"/>
              </a:ext>
            </a:extLst>
          </p:cNvPr>
          <p:cNvPicPr>
            <a:picLocks noChangeAspect="1"/>
          </p:cNvPicPr>
          <p:nvPr/>
        </p:nvPicPr>
        <p:blipFill>
          <a:blip r:embed="rId2"/>
          <a:stretch>
            <a:fillRect/>
          </a:stretch>
        </p:blipFill>
        <p:spPr>
          <a:xfrm>
            <a:off x="755576" y="1556792"/>
            <a:ext cx="6905181" cy="4536504"/>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1475656" y="2348880"/>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1331640" y="2852936"/>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1331640" y="3501008"/>
            <a:ext cx="3960440" cy="1584176"/>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5652120" y="3573016"/>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508104" y="5013176"/>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427984" y="5157192"/>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2195736" y="2204864"/>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1043608" y="2564904"/>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971600" y="3501008"/>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516216" y="34290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452320" y="501317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4067944" y="52292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007202-DBEB-884F-617A-FD47A1458602}"/>
              </a:ext>
            </a:extLst>
          </p:cNvPr>
          <p:cNvPicPr>
            <a:picLocks noChangeAspect="1"/>
          </p:cNvPicPr>
          <p:nvPr/>
        </p:nvPicPr>
        <p:blipFill>
          <a:blip r:embed="rId2"/>
          <a:stretch>
            <a:fillRect/>
          </a:stretch>
        </p:blipFill>
        <p:spPr>
          <a:xfrm>
            <a:off x="323528" y="2420889"/>
            <a:ext cx="8119098" cy="3600400"/>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a:t>github/test</a:t>
            </a:r>
            <a:r>
              <a:rPr kumimoji="1" lang="ja-JP" altLang="en-US"/>
              <a:t>にて、</a:t>
            </a:r>
            <a:r>
              <a:rPr kumimoji="1" lang="en-US" altLang="ja-JP"/>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2411760" y="3501008"/>
            <a:ext cx="22322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547664" y="4005064"/>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Tree>
    <p:extLst>
      <p:ext uri="{BB962C8B-B14F-4D97-AF65-F5344CB8AC3E}">
        <p14:creationId xmlns:p14="http://schemas.microsoft.com/office/powerpoint/2010/main" val="223162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1520" y="1268760"/>
            <a:ext cx="7135287" cy="369332"/>
          </a:xfrm>
          <a:prstGeom prst="rect">
            <a:avLst/>
          </a:prstGeom>
          <a:noFill/>
        </p:spPr>
        <p:txBody>
          <a:bodyPr wrap="none" rtlCol="0">
            <a:spAutoFit/>
          </a:bodyPr>
          <a:lstStyle/>
          <a:p>
            <a:r>
              <a:rPr kumimoji="1" lang="ja-JP" altLang="en-US"/>
              <a:t>ブラウザで</a:t>
            </a:r>
            <a:r>
              <a:rPr kumimoji="1" lang="en-US" altLang="ja-JP"/>
              <a:t>Projects</a:t>
            </a:r>
            <a:r>
              <a:rPr kumimoji="1" lang="ja-JP" altLang="en-US"/>
              <a:t>の「カンバン」を表示させた状態で</a:t>
            </a:r>
            <a:r>
              <a:rPr kumimoji="1" lang="en-US" altLang="ja-JP"/>
              <a:t>git push</a:t>
            </a:r>
            <a:r>
              <a:rPr kumimoji="1" lang="ja-JP" altLang="en-US"/>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14338" name="Picture 2">
            <a:extLst>
              <a:ext uri="{FF2B5EF4-FFF2-40B4-BE49-F238E27FC236}">
                <a16:creationId xmlns:a16="http://schemas.microsoft.com/office/drawing/2014/main" id="{8ABC6947-5117-1123-4214-2356B2462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6984776" cy="409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16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8952</TotalTime>
  <Words>2045</Words>
  <Application>Microsoft Macintosh PowerPoint</Application>
  <PresentationFormat>画面に合わせる (4:3)</PresentationFormat>
  <Paragraphs>357</Paragraphs>
  <Slides>57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57</vt:i4>
      </vt:variant>
    </vt:vector>
  </HeadingPairs>
  <TitlesOfParts>
    <vt:vector size="64" baseType="lpstr">
      <vt:lpstr>Google Sans</vt:lpstr>
      <vt:lpstr>HGｺﾞｼｯｸE</vt:lpstr>
      <vt:lpstr>游ゴシック</vt:lpstr>
      <vt:lpstr>Arial</vt:lpstr>
      <vt:lpstr>Consolas</vt:lpstr>
      <vt:lpstr>Lucida Console</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1733</cp:revision>
  <dcterms:created xsi:type="dcterms:W3CDTF">2019-01-02T05:23:01Z</dcterms:created>
  <dcterms:modified xsi:type="dcterms:W3CDTF">2023-11-17T10:24:12Z</dcterms:modified>
</cp:coreProperties>
</file>